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9"/>
  </p:notesMasterIdLst>
  <p:sldIdLst>
    <p:sldId id="318" r:id="rId3"/>
    <p:sldId id="261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4" r:id="rId14"/>
    <p:sldId id="273" r:id="rId15"/>
    <p:sldId id="275" r:id="rId16"/>
    <p:sldId id="276" r:id="rId17"/>
    <p:sldId id="277" r:id="rId18"/>
    <p:sldId id="278" r:id="rId19"/>
    <p:sldId id="279" r:id="rId20"/>
    <p:sldId id="263" r:id="rId21"/>
    <p:sldId id="280" r:id="rId22"/>
    <p:sldId id="281" r:id="rId23"/>
    <p:sldId id="282" r:id="rId24"/>
    <p:sldId id="283" r:id="rId25"/>
    <p:sldId id="284" r:id="rId26"/>
    <p:sldId id="289" r:id="rId27"/>
    <p:sldId id="290" r:id="rId28"/>
    <p:sldId id="291" r:id="rId29"/>
    <p:sldId id="292" r:id="rId30"/>
    <p:sldId id="317" r:id="rId31"/>
    <p:sldId id="293" r:id="rId32"/>
    <p:sldId id="294" r:id="rId33"/>
    <p:sldId id="295" r:id="rId34"/>
    <p:sldId id="296" r:id="rId35"/>
    <p:sldId id="298" r:id="rId36"/>
    <p:sldId id="299" r:id="rId37"/>
    <p:sldId id="300" r:id="rId38"/>
    <p:sldId id="308" r:id="rId39"/>
    <p:sldId id="314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1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A3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9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5AC254-1D3D-4499-A1C0-6C0C94F540E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E14F5-CCF6-48F6-910F-CB61EFB6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6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14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61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02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842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14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77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72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31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98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31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99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2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31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67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92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53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62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0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43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74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788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0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8670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4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08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65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3858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84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28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53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32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58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5133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802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218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292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200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693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187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80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81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5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423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09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E14F5-CCF6-48F6-910F-CB61EFB616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04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s.com/" TargetMode="External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53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58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24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452969" y="3096973"/>
            <a:ext cx="9489017" cy="430887"/>
          </a:xfrm>
        </p:spPr>
        <p:txBody>
          <a:bodyPr anchor="b"/>
          <a:lstStyle>
            <a:lvl1pPr>
              <a:defRPr sz="2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body" sz="quarter" idx="13" hasCustomPrompt="1"/>
          </p:nvPr>
        </p:nvSpPr>
        <p:spPr>
          <a:xfrm>
            <a:off x="452969" y="3441126"/>
            <a:ext cx="9489017" cy="276999"/>
          </a:xfrm>
        </p:spPr>
        <p:txBody>
          <a:bodyPr wrap="square"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br>
              <a:rPr lang="en-US" sz="400" kern="300" spc="50" dirty="0">
                <a:solidFill>
                  <a:srgbClr val="007DC3"/>
                </a:solidFill>
                <a:ea typeface="ＭＳ Ｐゴシック" pitchFamily="34" charset="-128"/>
                <a:cs typeface="Arial"/>
              </a:rPr>
            </a:br>
            <a:r>
              <a:rPr lang="en-US" sz="400" kern="300" spc="50" dirty="0">
                <a:solidFill>
                  <a:srgbClr val="007DC3"/>
                </a:solidFill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  <p:cxnSp>
        <p:nvCxnSpPr>
          <p:cNvPr id="7" name="Straight Connector 4"/>
          <p:cNvCxnSpPr/>
          <p:nvPr/>
        </p:nvCxnSpPr>
        <p:spPr bwMode="auto">
          <a:xfrm>
            <a:off x="10227733" y="0"/>
            <a:ext cx="0" cy="68580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17" y="3235720"/>
            <a:ext cx="967291" cy="3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2637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757" y="408632"/>
            <a:ext cx="3353917" cy="338554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3513673" y="397555"/>
            <a:ext cx="8072960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09600" y="2736504"/>
            <a:ext cx="10977035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4"/>
          <p:cNvCxnSpPr/>
          <p:nvPr/>
        </p:nvCxnSpPr>
        <p:spPr bwMode="auto">
          <a:xfrm>
            <a:off x="3513675" y="0"/>
            <a:ext cx="0" cy="12192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54069292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3557"/>
            <a:ext cx="12192000" cy="1138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0697" y="2322328"/>
            <a:ext cx="9295377" cy="400110"/>
          </a:xfrm>
        </p:spPr>
        <p:txBody>
          <a:bodyPr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20184" y="2722308"/>
            <a:ext cx="9296400" cy="276999"/>
          </a:xfrm>
        </p:spPr>
        <p:txBody>
          <a:bodyPr anchor="t">
            <a:spAutoFit/>
          </a:bodyPr>
          <a:lstStyle>
            <a:lvl1pPr marL="0" indent="0" algn="r">
              <a:lnSpc>
                <a:spcPct val="100000"/>
              </a:lnSpc>
              <a:buFont typeface="Arial" pitchFamily="34" charset="0"/>
              <a:buNone/>
              <a:defRPr sz="1200" b="1" i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274320" eaLnBrk="0" hangingPunct="0">
              <a:defRPr/>
            </a:pPr>
            <a:b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</a:br>
            <a: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10227733" y="2093557"/>
            <a:ext cx="0" cy="1138844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5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17" y="2469699"/>
            <a:ext cx="967291" cy="38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8004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757" y="408632"/>
            <a:ext cx="3353917" cy="338554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3513676" y="397555"/>
            <a:ext cx="8081695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cxnSp>
        <p:nvCxnSpPr>
          <p:cNvPr id="8" name="Straight Connector 3"/>
          <p:cNvCxnSpPr/>
          <p:nvPr/>
        </p:nvCxnSpPr>
        <p:spPr bwMode="auto">
          <a:xfrm>
            <a:off x="3513675" y="0"/>
            <a:ext cx="0" cy="12192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6183023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28900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655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3200" y="408632"/>
            <a:ext cx="3107275" cy="338554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649135" y="397555"/>
            <a:ext cx="7937499" cy="338554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  <a:lvl2pPr marL="0" indent="0" algn="r">
              <a:buFontTx/>
              <a:buNone/>
              <a:defRPr sz="1400" b="1">
                <a:solidFill>
                  <a:schemeClr val="bg1"/>
                </a:solidFill>
              </a:defRPr>
            </a:lvl2pPr>
            <a:lvl3pPr marL="182880" indent="0" algn="r">
              <a:buFontTx/>
              <a:buNone/>
              <a:defRPr sz="1400" b="1">
                <a:solidFill>
                  <a:schemeClr val="bg1"/>
                </a:solidFill>
              </a:defRPr>
            </a:lvl3pPr>
            <a:lvl4pPr marL="365760" indent="0" algn="r">
              <a:buFontTx/>
              <a:buNone/>
              <a:defRPr sz="1400" b="1">
                <a:solidFill>
                  <a:schemeClr val="bg1"/>
                </a:solidFill>
              </a:defRPr>
            </a:lvl4pPr>
            <a:lvl5pPr marL="548640" indent="0" algn="r">
              <a:buFontTx/>
              <a:buNone/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3649133" y="2736504"/>
            <a:ext cx="7924800" cy="1384995"/>
          </a:xfrm>
        </p:spPr>
        <p:txBody>
          <a:bodyPr anchor="ctr">
            <a:sp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203200" y="3216634"/>
            <a:ext cx="3100155" cy="424732"/>
          </a:xfrm>
        </p:spPr>
        <p:txBody>
          <a:bodyPr wrap="square" anchor="ctr">
            <a:spAutoFit/>
          </a:bodyPr>
          <a:lstStyle>
            <a:lvl1pPr marL="0" indent="0" algn="r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br>
              <a:rPr lang="en-US" sz="400" kern="300" spc="50" dirty="0">
                <a:solidFill>
                  <a:srgbClr val="007DC3"/>
                </a:solidFill>
                <a:ea typeface="ＭＳ Ｐゴシック" pitchFamily="34" charset="-128"/>
                <a:cs typeface="Arial"/>
              </a:rPr>
            </a:br>
            <a:r>
              <a:rPr lang="en-US" sz="400" kern="300" spc="50" dirty="0">
                <a:solidFill>
                  <a:srgbClr val="007DC3"/>
                </a:solidFill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  <p:pic>
        <p:nvPicPr>
          <p:cNvPr id="10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55" y="6383547"/>
            <a:ext cx="1357811" cy="2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397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se Study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0"/>
            <a:ext cx="3505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757" y="408632"/>
            <a:ext cx="3353917" cy="3385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3513675" y="420834"/>
            <a:ext cx="5173125" cy="307777"/>
          </a:xfrm>
        </p:spPr>
        <p:txBody>
          <a:bodyPr wrap="square" anchor="ctr">
            <a:spAutoFit/>
          </a:bodyPr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tx2">
                    <a:lumMod val="50000"/>
                  </a:schemeClr>
                </a:solidFill>
                <a:effectLst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621873" y="2736504"/>
            <a:ext cx="7437939" cy="1384995"/>
          </a:xfrm>
        </p:spPr>
        <p:txBody>
          <a:bodyPr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half" idx="13" hasCustomPrompt="1"/>
          </p:nvPr>
        </p:nvSpPr>
        <p:spPr>
          <a:xfrm flipH="1">
            <a:off x="8803217" y="421590"/>
            <a:ext cx="3264620" cy="307777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Font typeface="Arial" pitchFamily="34" charset="0"/>
              <a:buNone/>
              <a:defRPr sz="1400" b="1" cap="all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HEADING</a:t>
            </a:r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8803837" y="3216634"/>
            <a:ext cx="3264000" cy="424732"/>
          </a:xfrm>
        </p:spPr>
        <p:txBody>
          <a:bodyPr wrap="square" anchor="ctr">
            <a:spAutoFit/>
          </a:bodyPr>
          <a:lstStyle>
            <a:lvl1pPr marL="0" indent="0">
              <a:buFont typeface="Arial" pitchFamily="34" charset="0"/>
              <a:buNone/>
              <a:defRPr sz="1800" b="1" cap="none" baseline="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/>
            </a:lvl2pPr>
            <a:lvl3pPr marL="182880" indent="0">
              <a:buFontTx/>
              <a:buNone/>
              <a:defRPr/>
            </a:lvl3pPr>
            <a:lvl4pPr marL="365760" indent="0">
              <a:buFontTx/>
              <a:buNone/>
              <a:defRPr/>
            </a:lvl4pPr>
            <a:lvl5pPr marL="54864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caption text</a:t>
            </a:r>
          </a:p>
        </p:txBody>
      </p:sp>
      <p:sp>
        <p:nvSpPr>
          <p:cNvPr id="14" name="TextBox 6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274320" eaLnBrk="0" hangingPunct="0">
              <a:defRPr/>
            </a:pPr>
            <a:b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</a:br>
            <a: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  <p:pic>
        <p:nvPicPr>
          <p:cNvPr id="13" name="Picture 7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732" y="6384289"/>
            <a:ext cx="1357811" cy="236924"/>
          </a:xfrm>
          <a:prstGeom prst="rect">
            <a:avLst/>
          </a:prstGeom>
        </p:spPr>
      </p:pic>
      <p:cxnSp>
        <p:nvCxnSpPr>
          <p:cNvPr id="17" name="Straight Connector 8"/>
          <p:cNvCxnSpPr/>
          <p:nvPr/>
        </p:nvCxnSpPr>
        <p:spPr bwMode="auto">
          <a:xfrm>
            <a:off x="3513675" y="0"/>
            <a:ext cx="0" cy="12192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159438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C:\Users\RussianBear\Desktop\OnCloud_Jon\CloudComputing_NIST_IMAGES\PanoramicBLU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9900"/>
            <a:ext cx="12192000" cy="390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9757" y="408632"/>
            <a:ext cx="3353917" cy="338554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513667" y="391899"/>
            <a:ext cx="8068733" cy="33855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600" b="1" i="0" cap="all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624418" y="2736504"/>
            <a:ext cx="5346700" cy="1384995"/>
          </a:xfrm>
        </p:spPr>
        <p:txBody>
          <a:bodyPr wrap="square" anchor="ctr">
            <a:sp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218769" y="2736504"/>
            <a:ext cx="5363633" cy="1384995"/>
          </a:xfrm>
        </p:spPr>
        <p:txBody>
          <a:bodyPr anchor="ctr"/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Box 5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274320" eaLnBrk="0" hangingPunct="0">
              <a:defRPr/>
            </a:pPr>
            <a:b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</a:br>
            <a: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  <p:pic>
        <p:nvPicPr>
          <p:cNvPr id="5" name="Picture 6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55" y="6383547"/>
            <a:ext cx="1357811" cy="236924"/>
          </a:xfrm>
          <a:prstGeom prst="rect">
            <a:avLst/>
          </a:prstGeom>
        </p:spPr>
      </p:pic>
      <p:cxnSp>
        <p:nvCxnSpPr>
          <p:cNvPr id="6" name="Straight Connector 7"/>
          <p:cNvCxnSpPr/>
          <p:nvPr/>
        </p:nvCxnSpPr>
        <p:spPr bwMode="auto">
          <a:xfrm>
            <a:off x="3513675" y="0"/>
            <a:ext cx="0" cy="12192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0264787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329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59757" y="408632"/>
            <a:ext cx="3353917" cy="338554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3513675" y="399567"/>
            <a:ext cx="8062869" cy="338554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00000"/>
              </a:lnSpc>
              <a:buFont typeface="Arial" pitchFamily="34" charset="0"/>
              <a:buNone/>
              <a:defRPr sz="1600" b="1" cap="all" baseline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09603" y="2736504"/>
            <a:ext cx="5177367" cy="1384995"/>
          </a:xfrm>
        </p:spPr>
        <p:txBody>
          <a:bodyPr wrap="square" anchor="ctr">
            <a:spAutoFit/>
          </a:bodyPr>
          <a:lstStyle>
            <a:lvl1pPr>
              <a:defRPr sz="1800" baseline="0"/>
            </a:lvl1pPr>
            <a:lvl2pPr>
              <a:defRPr sz="1600" baseline="0"/>
            </a:lvl2pPr>
            <a:lvl3pPr>
              <a:defRPr sz="1400"/>
            </a:lvl3pPr>
            <a:lvl4pPr>
              <a:defRPr sz="1200"/>
            </a:lvl4pPr>
            <a:lvl5pPr>
              <a:defRPr sz="10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5" hasCustomPrompt="1"/>
          </p:nvPr>
        </p:nvSpPr>
        <p:spPr>
          <a:xfrm>
            <a:off x="6402918" y="2736504"/>
            <a:ext cx="5173628" cy="1384995"/>
          </a:xfrm>
        </p:spPr>
        <p:txBody>
          <a:bodyPr wrap="square" anchor="ctr">
            <a:spAutoFit/>
          </a:bodyPr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Box 5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b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</a:br>
            <a: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  <p:pic>
        <p:nvPicPr>
          <p:cNvPr id="19" name="Picture 6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55" y="6383547"/>
            <a:ext cx="1357811" cy="236924"/>
          </a:xfrm>
          <a:prstGeom prst="rect">
            <a:avLst/>
          </a:prstGeom>
        </p:spPr>
      </p:pic>
      <p:cxnSp>
        <p:nvCxnSpPr>
          <p:cNvPr id="16" name="Straight Connector 7"/>
          <p:cNvCxnSpPr/>
          <p:nvPr/>
        </p:nvCxnSpPr>
        <p:spPr bwMode="auto">
          <a:xfrm>
            <a:off x="3513675" y="0"/>
            <a:ext cx="0" cy="1219200"/>
          </a:xfrm>
          <a:prstGeom prst="line">
            <a:avLst/>
          </a:prstGeom>
          <a:solidFill>
            <a:schemeClr val="accent1"/>
          </a:solidFill>
          <a:ln w="12700" cap="flat" cmpd="sng" algn="ctr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alpha val="0"/>
                  </a:schemeClr>
                </a:gs>
              </a:gsLst>
              <a:lin ang="54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9270995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534" y="468833"/>
            <a:ext cx="11087316" cy="338554"/>
          </a:xfrm>
        </p:spPr>
        <p:txBody>
          <a:bodyPr/>
          <a:lstStyle>
            <a:lvl1pPr algn="l">
              <a:defRPr sz="16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274320" eaLnBrk="0" hangingPunct="0">
              <a:defRPr/>
            </a:pPr>
            <a:b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</a:br>
            <a:r>
              <a:rPr lang="en-US" sz="400" kern="300" spc="50" dirty="0">
                <a:solidFill>
                  <a:srgbClr val="B0B7BB">
                    <a:lumMod val="40000"/>
                    <a:lumOff val="60000"/>
                  </a:srgbClr>
                </a:solidFill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  <p:pic>
        <p:nvPicPr>
          <p:cNvPr id="9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255" y="6383547"/>
            <a:ext cx="1357811" cy="23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1331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AS 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13924" y="3247023"/>
            <a:ext cx="7325693" cy="338554"/>
          </a:xfrm>
        </p:spPr>
        <p:txBody>
          <a:bodyPr>
            <a:sp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closing comments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eaLnBrk="0" hangingPunct="0">
              <a:defRPr/>
            </a:pPr>
            <a:br>
              <a:rPr lang="en-US" sz="400" kern="300" spc="50" dirty="0">
                <a:solidFill>
                  <a:srgbClr val="007DC3"/>
                </a:solidFill>
                <a:ea typeface="ＭＳ Ｐゴシック" pitchFamily="34" charset="-128"/>
                <a:cs typeface="Arial"/>
              </a:rPr>
            </a:br>
            <a:r>
              <a:rPr lang="en-US" sz="400" kern="300" spc="50" dirty="0">
                <a:solidFill>
                  <a:srgbClr val="007DC3"/>
                </a:solidFill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  <p:grpSp>
        <p:nvGrpSpPr>
          <p:cNvPr id="7" name="Group 5"/>
          <p:cNvGrpSpPr/>
          <p:nvPr/>
        </p:nvGrpSpPr>
        <p:grpSpPr>
          <a:xfrm>
            <a:off x="10337356" y="6486670"/>
            <a:ext cx="1782555" cy="371331"/>
            <a:chOff x="7807084" y="4865002"/>
            <a:chExt cx="1336916" cy="278498"/>
          </a:xfrm>
        </p:grpSpPr>
        <p:sp>
          <p:nvSpPr>
            <p:cNvPr id="3" name="TextBox 3"/>
            <p:cNvSpPr txBox="1"/>
            <p:nvPr/>
          </p:nvSpPr>
          <p:spPr>
            <a:xfrm>
              <a:off x="7807084" y="4935751"/>
              <a:ext cx="1336916" cy="20774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r" defTabSz="274320"/>
              <a:r>
                <a:rPr lang="en-US" sz="1200" dirty="0">
                  <a:solidFill>
                    <a:srgbClr val="007DC3"/>
                  </a:solidFill>
                </a:rPr>
                <a:t>www.SAS.com</a:t>
              </a:r>
            </a:p>
          </p:txBody>
        </p:sp>
        <p:sp>
          <p:nvSpPr>
            <p:cNvPr id="5" name="Rectangle 4">
              <a:hlinkClick r:id="rId3"/>
            </p:cNvPr>
            <p:cNvSpPr/>
            <p:nvPr userDrawn="1"/>
          </p:nvSpPr>
          <p:spPr>
            <a:xfrm>
              <a:off x="7876452" y="4865002"/>
              <a:ext cx="1267548" cy="278498"/>
            </a:xfrm>
            <a:prstGeom prst="rect">
              <a:avLst/>
            </a:prstGeom>
            <a:solidFill>
              <a:srgbClr val="003E74">
                <a:alpha val="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4" name="Picture 6" descr="SAS_LOGO_horz288_LG.png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510372" y="3195648"/>
            <a:ext cx="2699497" cy="4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5602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3889712" y="2655755"/>
            <a:ext cx="33094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800" dirty="0">
                <a:solidFill>
                  <a:srgbClr val="596267"/>
                </a:solidFill>
              </a:rPr>
              <a:t>This slide is for video use only.</a:t>
            </a:r>
          </a:p>
        </p:txBody>
      </p:sp>
      <p:sp>
        <p:nvSpPr>
          <p:cNvPr id="8" name="Media Placeholder 2"/>
          <p:cNvSpPr>
            <a:spLocks noGrp="1" noChangeAspect="1"/>
          </p:cNvSpPr>
          <p:nvPr>
            <p:ph type="media" sz="quarter" idx="10"/>
          </p:nvPr>
        </p:nvSpPr>
        <p:spPr>
          <a:xfrm>
            <a:off x="1828800" y="1028700"/>
            <a:ext cx="8534400" cy="4800600"/>
          </a:xfrm>
          <a:ln>
            <a:solidFill>
              <a:schemeClr val="tx2"/>
            </a:solidFill>
          </a:ln>
        </p:spPr>
        <p:txBody>
          <a:bodyPr>
            <a:noAutofit/>
          </a:bodyPr>
          <a:lstStyle>
            <a:lvl1pPr>
              <a:buNone/>
              <a:defRPr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3" name="TextBox 3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274320" eaLnBrk="0" hangingPunct="0">
              <a:defRPr/>
            </a:pPr>
            <a:br>
              <a:rPr lang="en-US" sz="400" kern="300" spc="5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34" charset="-128"/>
                <a:cs typeface="Arial"/>
              </a:rPr>
            </a:br>
            <a:r>
              <a:rPr lang="en-US" sz="400" kern="300" spc="50" dirty="0">
                <a:solidFill>
                  <a:srgbClr val="000000">
                    <a:lumMod val="75000"/>
                    <a:lumOff val="25000"/>
                  </a:srgbClr>
                </a:solidFill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7187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3C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899" y="1533935"/>
            <a:ext cx="10934700" cy="1384995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buFont typeface="Wingdings" pitchFamily="2" charset="2"/>
              <a:buChar char="§"/>
              <a:defRPr/>
            </a:lvl2pPr>
            <a:lvl3pPr>
              <a:buClr>
                <a:schemeClr val="accent2"/>
              </a:buClr>
              <a:buFont typeface="Arial" pitchFamily="34" charset="0"/>
              <a:buChar char="»"/>
              <a:defRPr/>
            </a:lvl3pPr>
            <a:lvl4pPr>
              <a:buClr>
                <a:schemeClr val="accent2"/>
              </a:buClr>
              <a:buFont typeface="Arial" pitchFamily="34" charset="0"/>
              <a:buChar char="»"/>
              <a:defRPr/>
            </a:lvl4pPr>
            <a:lvl5pPr>
              <a:buClr>
                <a:schemeClr val="accent2"/>
              </a:buClr>
              <a:buFont typeface="Arial" pitchFamily="34" charset="0"/>
              <a:buChar char="–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7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7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17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60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00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690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71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53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41264-656A-4C66-8EBA-77766010C820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5A9FE-9437-4E97-BD48-3BA372BBEFB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876667767,&quot;Placement&quot;:&quot;Footer&quot;,&quot;Top&quot;:523.380066,&quot;Left&quot;:0.0,&quot;SlideWidth&quot;:960,&quot;SlideHeight&quot;:540}">
            <a:extLst>
              <a:ext uri="{FF2B5EF4-FFF2-40B4-BE49-F238E27FC236}">
                <a16:creationId xmlns:a16="http://schemas.microsoft.com/office/drawing/2014/main" id="{B799C1E3-9ADE-4971-A241-C369CEA2F7C4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37373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312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Footer_16x9_06.png"/>
          <p:cNvPicPr>
            <a:picLocks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0" y="6502414"/>
            <a:ext cx="12192000" cy="3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59757" y="285522"/>
            <a:ext cx="3353917" cy="5847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736504"/>
            <a:ext cx="10972800" cy="138499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 dirty="0"/>
              <a:t>Click to edit Master text styles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2" y="6642556"/>
            <a:ext cx="2575985" cy="21544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>
            <a:defPPr>
              <a:defRPr lang="en-US"/>
            </a:defPPr>
            <a:lvl1pPr eaLnBrk="0" hangingPunct="0">
              <a:defRPr sz="400" b="0" kern="300" spc="50">
                <a:solidFill>
                  <a:schemeClr val="accent2">
                    <a:lumMod val="60000"/>
                    <a:lumOff val="40000"/>
                  </a:schemeClr>
                </a:solidFill>
                <a:latin typeface="Arial"/>
                <a:ea typeface="ＭＳ Ｐゴシック" pitchFamily="34" charset="-128"/>
                <a:cs typeface="Arial"/>
              </a:defRPr>
            </a:lvl1pPr>
          </a:lstStyle>
          <a:p>
            <a:br>
              <a:rPr lang="en-US" sz="400" dirty="0">
                <a:solidFill>
                  <a:srgbClr val="00539B">
                    <a:lumMod val="60000"/>
                    <a:lumOff val="40000"/>
                  </a:srgbClr>
                </a:solidFill>
              </a:rPr>
            </a:br>
            <a:r>
              <a:rPr lang="en-US" sz="400" dirty="0">
                <a:solidFill>
                  <a:srgbClr val="00539B">
                    <a:lumMod val="60000"/>
                    <a:lumOff val="40000"/>
                  </a:srgbClr>
                </a:solidFill>
              </a:rPr>
              <a:t>Copyright © 2012, SAS Institute Inc. All rights reserved.</a:t>
            </a:r>
          </a:p>
        </p:txBody>
      </p:sp>
      <p:sp>
        <p:nvSpPr>
          <p:cNvPr id="2" name="MSIPCMContentMarking" descr="{&quot;HashCode&quot;:-1876667767,&quot;Placement&quot;:&quot;Footer&quot;,&quot;Top&quot;:523.380066,&quot;Left&quot;:0.0,&quot;SlideWidth&quot;:960,&quot;SlideHeight&quot;:540}">
            <a:extLst>
              <a:ext uri="{FF2B5EF4-FFF2-40B4-BE49-F238E27FC236}">
                <a16:creationId xmlns:a16="http://schemas.microsoft.com/office/drawing/2014/main" id="{044C7FE5-AB68-4B3A-BA89-CA6F769A05F4}"/>
              </a:ext>
            </a:extLst>
          </p:cNvPr>
          <p:cNvSpPr txBox="1"/>
          <p:nvPr userDrawn="1"/>
        </p:nvSpPr>
        <p:spPr>
          <a:xfrm>
            <a:off x="0" y="6646927"/>
            <a:ext cx="1185008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37373"/>
                </a:solidFill>
                <a:latin typeface="Calibri" panose="020F0502020204030204" pitchFamily="34" charset="0"/>
              </a:rPr>
              <a:t>Internal Use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89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fade/>
  </p:transition>
  <p:txStyles>
    <p:titleStyle>
      <a:lvl1pPr algn="r" defTabSz="182880" rtl="0" eaLnBrk="1" latinLnBrk="0" hangingPunct="1">
        <a:spcBef>
          <a:spcPct val="0"/>
        </a:spcBef>
        <a:buNone/>
        <a:defRPr sz="16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800" b="0" kern="1200" cap="none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tabLst/>
        <a:defRPr sz="16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4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2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902970" indent="-171450" algn="l" defTabSz="365760" rtl="0" eaLnBrk="1" latinLnBrk="0" hangingPunct="1">
        <a:lnSpc>
          <a:spcPct val="120000"/>
        </a:lnSpc>
        <a:spcBef>
          <a:spcPts val="0"/>
        </a:spcBef>
        <a:buClr>
          <a:schemeClr val="accent2"/>
        </a:buClr>
        <a:buSzPct val="80000"/>
        <a:buFont typeface="Arial" pitchFamily="34" charset="0"/>
        <a:buChar char="•"/>
        <a:defRPr sz="1000" kern="1200" baseline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398424" y="3059667"/>
            <a:ext cx="7395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>
                <a:latin typeface="Arial Black" panose="020B0A04020102020204" pitchFamily="34" charset="0"/>
              </a:rPr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DABDC-9FC2-412C-B764-EBAFE9DED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46183" y="155862"/>
            <a:ext cx="12192000" cy="569314"/>
          </a:xfrm>
          <a:prstGeom prst="rect">
            <a:avLst/>
          </a:prstGeom>
        </p:spPr>
      </p:pic>
      <p:pic>
        <p:nvPicPr>
          <p:cNvPr id="5" name="Picture 4" descr="Logo">
            <a:extLst>
              <a:ext uri="{FF2B5EF4-FFF2-40B4-BE49-F238E27FC236}">
                <a16:creationId xmlns:a16="http://schemas.microsoft.com/office/drawing/2014/main" id="{ECDD8D75-314F-48B7-A02C-CB1DD7F3E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85850" cy="971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0490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141304"/>
            <a:ext cx="6063523" cy="406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4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1253344"/>
            <a:ext cx="6844923" cy="45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900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32" y="1174481"/>
            <a:ext cx="6673393" cy="421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1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90" y="1076889"/>
            <a:ext cx="7484014" cy="451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Logistic Regression 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63" y="1058647"/>
            <a:ext cx="8145040" cy="430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26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65" y="1178032"/>
            <a:ext cx="8175194" cy="46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2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59" y="1151798"/>
            <a:ext cx="7645682" cy="43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6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 model 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10" y="814472"/>
            <a:ext cx="7764159" cy="46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651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 model Form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95" y="1136300"/>
            <a:ext cx="8108652" cy="46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04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826167"/>
            <a:ext cx="8165749" cy="469122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9871" y="254273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 model Form</a:t>
            </a:r>
          </a:p>
        </p:txBody>
      </p:sp>
    </p:spTree>
    <p:extLst>
      <p:ext uri="{BB962C8B-B14F-4D97-AF65-F5344CB8AC3E}">
        <p14:creationId xmlns:p14="http://schemas.microsoft.com/office/powerpoint/2010/main" val="306431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Module II – Logistic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36" y="1181585"/>
            <a:ext cx="7283474" cy="39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25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 model Form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1033462"/>
            <a:ext cx="8490068" cy="44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495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 - Data Preparation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903185"/>
            <a:ext cx="7296698" cy="50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1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 - Data Preparation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49" y="1014331"/>
            <a:ext cx="9254353" cy="46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2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 - Data Partition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b="11653"/>
          <a:stretch/>
        </p:blipFill>
        <p:spPr>
          <a:xfrm>
            <a:off x="434598" y="1131538"/>
            <a:ext cx="7996480" cy="41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57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 - Parameter Estimation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903184"/>
            <a:ext cx="8676048" cy="498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0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88" y="1033785"/>
            <a:ext cx="8775997" cy="49544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Key Statistics</a:t>
            </a:r>
          </a:p>
        </p:txBody>
      </p:sp>
    </p:spTree>
    <p:extLst>
      <p:ext uri="{BB962C8B-B14F-4D97-AF65-F5344CB8AC3E}">
        <p14:creationId xmlns:p14="http://schemas.microsoft.com/office/powerpoint/2010/main" val="2667886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Key Statistics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903185"/>
            <a:ext cx="8124091" cy="430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25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903185"/>
            <a:ext cx="8474570" cy="50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06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73" y="1265452"/>
            <a:ext cx="9183784" cy="355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92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109852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Significant of Independent variable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2" y="1390326"/>
            <a:ext cx="7115936" cy="259273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90454" y="1208868"/>
            <a:ext cx="3037668" cy="3502617"/>
          </a:xfrm>
          <a:prstGeom prst="rect">
            <a:avLst/>
          </a:prstGeom>
          <a:solidFill>
            <a:schemeClr val="accent1">
              <a:alpha val="0"/>
            </a:schemeClr>
          </a:solidFill>
          <a:ln w="31750" cmpd="dbl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6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85" y="825695"/>
            <a:ext cx="9454532" cy="527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281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Fit Statistics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3185"/>
            <a:ext cx="6958739" cy="47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30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Fit Statistics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23" y="1043229"/>
            <a:ext cx="8972550" cy="46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68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Fit Statistics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90" y="903184"/>
            <a:ext cx="7984579" cy="459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578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Predicted Probabilities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61" y="1012636"/>
            <a:ext cx="6515181" cy="51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42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Fit Statistics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4" y="1025390"/>
            <a:ext cx="8624726" cy="49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73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Fit Statistics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075437"/>
            <a:ext cx="8685508" cy="508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77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Fit Statistics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903185"/>
            <a:ext cx="8269857" cy="44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98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Gain/Lift 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903185"/>
            <a:ext cx="8459071" cy="513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66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Gain/Lift 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50" y="1242286"/>
            <a:ext cx="6788257" cy="45343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49449" y="5854120"/>
            <a:ext cx="829159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http://themainstreamseer.blogspot.in/2012/07/understanding-and-interpreting-gain-and.html</a:t>
            </a:r>
          </a:p>
        </p:txBody>
      </p:sp>
    </p:spTree>
    <p:extLst>
      <p:ext uri="{BB962C8B-B14F-4D97-AF65-F5344CB8AC3E}">
        <p14:creationId xmlns:p14="http://schemas.microsoft.com/office/powerpoint/2010/main" val="3776359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Fit Statistics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17" y="903185"/>
            <a:ext cx="8657983" cy="501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09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723" y="1022968"/>
            <a:ext cx="7938361" cy="48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94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Fit Statistics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64" y="826168"/>
            <a:ext cx="7860628" cy="470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8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Fit Statistics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1131457"/>
            <a:ext cx="7994122" cy="44496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18536" y="1379349"/>
            <a:ext cx="148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ROC Curve</a:t>
            </a:r>
          </a:p>
        </p:txBody>
      </p:sp>
    </p:spTree>
    <p:extLst>
      <p:ext uri="{BB962C8B-B14F-4D97-AF65-F5344CB8AC3E}">
        <p14:creationId xmlns:p14="http://schemas.microsoft.com/office/powerpoint/2010/main" val="2622507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Finalization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1091742"/>
            <a:ext cx="9339154" cy="44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83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Model Validation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08" y="1011910"/>
            <a:ext cx="9519176" cy="455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557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Rank Ordering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903185"/>
            <a:ext cx="9357973" cy="508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62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Scoring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903185"/>
            <a:ext cx="9098340" cy="49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8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7471" y="256854"/>
            <a:ext cx="9357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441" y="1005061"/>
            <a:ext cx="101513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used when dependent variable is categorical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is Non linear and its S shape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form of Logistic Regression in Log(P/1-P)=Bo+B1+B2+……..</a:t>
            </a:r>
            <a:r>
              <a:rPr lang="en-US" dirty="0" err="1"/>
              <a:t>Bn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Regression coefficient is estimated using MLE (Linear regression coefficient is estimated using 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Wald’s Test is used to check significant of Independent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 Model Validations are – Concordance</a:t>
            </a:r>
            <a:br>
              <a:rPr lang="en-US" dirty="0"/>
            </a:br>
            <a:r>
              <a:rPr lang="en-US" dirty="0"/>
              <a:t>				        Rank Order,</a:t>
            </a:r>
          </a:p>
          <a:p>
            <a:r>
              <a:rPr lang="en-US" dirty="0"/>
              <a:t>				        Lift/Gain curve, </a:t>
            </a:r>
          </a:p>
          <a:p>
            <a:r>
              <a:rPr lang="en-US" dirty="0"/>
              <a:t>				        </a:t>
            </a:r>
            <a:r>
              <a:rPr lang="en-US" dirty="0" err="1"/>
              <a:t>Hosmer</a:t>
            </a:r>
            <a:r>
              <a:rPr lang="en-US" dirty="0"/>
              <a:t> </a:t>
            </a:r>
            <a:r>
              <a:rPr lang="en-US" dirty="0" err="1"/>
              <a:t>Lemshow</a:t>
            </a:r>
            <a:r>
              <a:rPr lang="en-US" dirty="0"/>
              <a:t> Test</a:t>
            </a:r>
          </a:p>
          <a:p>
            <a:r>
              <a:rPr lang="en-US" dirty="0"/>
              <a:t>				        </a:t>
            </a:r>
            <a:r>
              <a:rPr lang="en-US" dirty="0" err="1"/>
              <a:t>Calssfication</a:t>
            </a:r>
            <a:r>
              <a:rPr lang="en-US" dirty="0"/>
              <a:t> table</a:t>
            </a:r>
          </a:p>
          <a:p>
            <a:r>
              <a:rPr lang="en-US" dirty="0"/>
              <a:t>				        ROC Curve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2656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71" y="1117331"/>
            <a:ext cx="8955702" cy="520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35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5" y="1193369"/>
            <a:ext cx="9076529" cy="515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9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90" y="1056225"/>
            <a:ext cx="7720820" cy="385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4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027" y="1006665"/>
            <a:ext cx="3662525" cy="51027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410" y="2082504"/>
            <a:ext cx="2644721" cy="115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70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1090" r="17332"/>
          <a:stretch/>
        </p:blipFill>
        <p:spPr>
          <a:xfrm>
            <a:off x="0" y="256854"/>
            <a:ext cx="12192000" cy="5693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7471" y="256854"/>
            <a:ext cx="7513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Logistic Regression – Case Study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89" y="1315661"/>
            <a:ext cx="8349577" cy="34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7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M-Module I" id="{14600722-CCA4-4B46-9F6A-7588D0D109E2}" vid="{52B2EF3D-1765-43FE-B986-60364A47F6A7}"/>
    </a:ext>
  </a:extLst>
</a:theme>
</file>

<file path=ppt/theme/theme2.xml><?xml version="1.0" encoding="utf-8"?>
<a:theme xmlns:a="http://schemas.openxmlformats.org/drawingml/2006/main" name="External_Presentation_4x3_2012">
  <a:themeElements>
    <a:clrScheme name="SAS_2012_Theme_Colors">
      <a:dk1>
        <a:srgbClr val="000000"/>
      </a:dk1>
      <a:lt1>
        <a:sysClr val="window" lastClr="FFFFFF"/>
      </a:lt1>
      <a:dk2>
        <a:srgbClr val="596267"/>
      </a:dk2>
      <a:lt2>
        <a:srgbClr val="B0B7BB"/>
      </a:lt2>
      <a:accent1>
        <a:srgbClr val="007DC3"/>
      </a:accent1>
      <a:accent2>
        <a:srgbClr val="00539B"/>
      </a:accent2>
      <a:accent3>
        <a:srgbClr val="003B76"/>
      </a:accent3>
      <a:accent4>
        <a:srgbClr val="5BCAF1"/>
      </a:accent4>
      <a:accent5>
        <a:srgbClr val="42C826"/>
      </a:accent5>
      <a:accent6>
        <a:srgbClr val="FF7E27"/>
      </a:accent6>
      <a:hlink>
        <a:srgbClr val="007DC3"/>
      </a:hlink>
      <a:folHlink>
        <a:srgbClr val="B8F7FF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M-Module I" id="{14600722-CCA4-4B46-9F6A-7588D0D109E2}" vid="{88D40448-FD20-41B8-BDC9-F7D2E11EE94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PM-Module I</Template>
  <TotalTime>1784885</TotalTime>
  <Words>389</Words>
  <Application>Microsoft Office PowerPoint</Application>
  <PresentationFormat>Widescreen</PresentationFormat>
  <Paragraphs>111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Arial Black</vt:lpstr>
      <vt:lpstr>Calibri</vt:lpstr>
      <vt:lpstr>Calibri Light</vt:lpstr>
      <vt:lpstr>Wingdings</vt:lpstr>
      <vt:lpstr>Office Theme</vt:lpstr>
      <vt:lpstr>External_Presentation_4x3_2012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CARS</dc:creator>
  <cp:lastModifiedBy>Shivakalimath, Sachin</cp:lastModifiedBy>
  <cp:revision>134</cp:revision>
  <dcterms:created xsi:type="dcterms:W3CDTF">2014-11-30T09:19:21Z</dcterms:created>
  <dcterms:modified xsi:type="dcterms:W3CDTF">2022-12-13T20:06:23Z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3dd1fcc-24d7-4f55-9dc2-c1518f171327_Enabled">
    <vt:lpwstr>true</vt:lpwstr>
  </property>
  <property fmtid="{D5CDD505-2E9C-101B-9397-08002B2CF9AE}" pid="3" name="MSIP_Label_73dd1fcc-24d7-4f55-9dc2-c1518f171327_SetDate">
    <vt:lpwstr>2022-12-13T20:06:23Z</vt:lpwstr>
  </property>
  <property fmtid="{D5CDD505-2E9C-101B-9397-08002B2CF9AE}" pid="4" name="MSIP_Label_73dd1fcc-24d7-4f55-9dc2-c1518f171327_Method">
    <vt:lpwstr>Privileged</vt:lpwstr>
  </property>
  <property fmtid="{D5CDD505-2E9C-101B-9397-08002B2CF9AE}" pid="5" name="MSIP_Label_73dd1fcc-24d7-4f55-9dc2-c1518f171327_Name">
    <vt:lpwstr>No Protection (Label Only) - Internal Use</vt:lpwstr>
  </property>
  <property fmtid="{D5CDD505-2E9C-101B-9397-08002B2CF9AE}" pid="6" name="MSIP_Label_73dd1fcc-24d7-4f55-9dc2-c1518f171327_SiteId">
    <vt:lpwstr>945c199a-83a2-4e80-9f8c-5a91be5752dd</vt:lpwstr>
  </property>
  <property fmtid="{D5CDD505-2E9C-101B-9397-08002B2CF9AE}" pid="7" name="MSIP_Label_73dd1fcc-24d7-4f55-9dc2-c1518f171327_ActionId">
    <vt:lpwstr>37bcef9d-d650-4cf0-bbc0-4cccbf80392a</vt:lpwstr>
  </property>
  <property fmtid="{D5CDD505-2E9C-101B-9397-08002B2CF9AE}" pid="8" name="MSIP_Label_73dd1fcc-24d7-4f55-9dc2-c1518f171327_ContentBits">
    <vt:lpwstr>2</vt:lpwstr>
  </property>
</Properties>
</file>